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89" r:id="rId2"/>
    <p:sldId id="286" r:id="rId3"/>
    <p:sldId id="394" r:id="rId4"/>
    <p:sldId id="382" r:id="rId5"/>
    <p:sldId id="403" r:id="rId6"/>
    <p:sldId id="393" r:id="rId7"/>
    <p:sldId id="401" r:id="rId8"/>
    <p:sldId id="402" r:id="rId9"/>
    <p:sldId id="400" r:id="rId10"/>
    <p:sldId id="397" r:id="rId11"/>
    <p:sldId id="396" r:id="rId12"/>
    <p:sldId id="387" r:id="rId13"/>
    <p:sldId id="389" r:id="rId14"/>
    <p:sldId id="391" r:id="rId15"/>
    <p:sldId id="405" r:id="rId16"/>
    <p:sldId id="407" r:id="rId17"/>
    <p:sldId id="408" r:id="rId18"/>
    <p:sldId id="398" r:id="rId19"/>
    <p:sldId id="399" r:id="rId20"/>
    <p:sldId id="404" r:id="rId21"/>
    <p:sldId id="297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4B7"/>
    <a:srgbClr val="FFF1B3"/>
    <a:srgbClr val="FFEA93"/>
    <a:srgbClr val="FFCC00"/>
    <a:srgbClr val="CCFFCC"/>
    <a:srgbClr val="CCFF33"/>
    <a:srgbClr val="99FF66"/>
    <a:srgbClr val="006666"/>
    <a:srgbClr val="0000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8" autoAdjust="0"/>
    <p:restoredTop sz="84600" autoAdjust="0"/>
  </p:normalViewPr>
  <p:slideViewPr>
    <p:cSldViewPr snapToGrid="0">
      <p:cViewPr varScale="1">
        <p:scale>
          <a:sx n="73" d="100"/>
          <a:sy n="73" d="100"/>
        </p:scale>
        <p:origin x="516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2024/2/22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2024/2/22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5216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820E7-5B1B-CF0A-233B-3D5458446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27F6F97D-578C-A9FC-C6BD-B619499105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18C6D3B-84D6-B32B-262C-1899DC11D1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B6A5E2-006F-8997-C087-4F760912F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6059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AC708-1B06-4D27-9012-D128FDEB1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69CA433-A29D-BA7E-CADE-73A7AAB95D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182CEF4-6FCA-8BA6-37A0-40E1906628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D6C6E9-272A-16FE-474B-ACED35889F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6310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2024/2/22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2024/2/22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2024/2/22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2024/2/22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2024/2/22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2024/2/22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2024/2/22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29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marL="0" marR="0" lvl="0" indent="152400" algn="ctr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趣入（一）—方法（上）學佛之程序</a:t>
            </a:r>
            <a:endParaRPr kumimoji="0" lang="en-US" altLang="zh-TW" sz="28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29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2024/2/22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2024/2/22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2024/2/22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2024/2/22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77F629EC-73AD-60BD-C66B-A52AA6FF8919}"/>
              </a:ext>
            </a:extLst>
          </p:cNvPr>
          <p:cNvGrpSpPr/>
          <p:nvPr/>
        </p:nvGrpSpPr>
        <p:grpSpPr>
          <a:xfrm>
            <a:off x="4617873" y="967710"/>
            <a:ext cx="6691743" cy="4260407"/>
            <a:chOff x="4683188" y="967710"/>
            <a:chExt cx="6691743" cy="4260407"/>
          </a:xfrm>
        </p:grpSpPr>
        <p:sp>
          <p:nvSpPr>
            <p:cNvPr id="2" name="標題 3">
              <a:extLst>
                <a:ext uri="{FF2B5EF4-FFF2-40B4-BE49-F238E27FC236}">
                  <a16:creationId xmlns:a16="http://schemas.microsoft.com/office/drawing/2014/main" id="{7C7ECCE6-ED33-A8EE-3945-361AEAF286ED}"/>
                </a:ext>
              </a:extLst>
            </p:cNvPr>
            <p:cNvSpPr txBox="1">
              <a:spLocks/>
            </p:cNvSpPr>
            <p:nvPr/>
          </p:nvSpPr>
          <p:spPr>
            <a:xfrm>
              <a:off x="4831040" y="967710"/>
              <a:ext cx="6396038" cy="1357312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lIns="91440" tIns="45720" rIns="91440" bIns="45720" rtlCol="0" anchor="ctr" anchorCtr="0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zh-TW" altLang="en-US" sz="6000" spc="-5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成佛之道講</a:t>
              </a:r>
              <a:r>
                <a:rPr lang="zh-TW" altLang="en-US" sz="6000" spc="-10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座</a:t>
              </a:r>
              <a:r>
                <a:rPr lang="zh-TW" altLang="en-US" sz="5400" spc="-10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（</a:t>
              </a:r>
              <a:r>
                <a:rPr lang="zh-TW" altLang="en-US" sz="5400" spc="-5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一）</a:t>
              </a:r>
              <a:endParaRPr lang="zh-TW" altLang="en-US" sz="5400" spc="-500" dirty="0"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</p:txBody>
        </p:sp>
        <p:sp>
          <p:nvSpPr>
            <p:cNvPr id="3" name="副標題 2">
              <a:extLst>
                <a:ext uri="{FF2B5EF4-FFF2-40B4-BE49-F238E27FC236}">
                  <a16:creationId xmlns:a16="http://schemas.microsoft.com/office/drawing/2014/main" id="{36BCD28E-E157-3840-3405-ED30E346955B}"/>
                </a:ext>
              </a:extLst>
            </p:cNvPr>
            <p:cNvSpPr txBox="1">
              <a:spLocks/>
            </p:cNvSpPr>
            <p:nvPr/>
          </p:nvSpPr>
          <p:spPr>
            <a:xfrm>
              <a:off x="4683188" y="4224303"/>
              <a:ext cx="6691743" cy="1003814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rtlCol="0">
              <a:noAutofit/>
            </a:bodyPr>
            <a:lstStyle>
              <a:defPPr>
                <a:defRPr lang="zh-TW"/>
              </a:defPPr>
              <a:lvl1pPr lvl="0">
                <a:spcBef>
                  <a:spcPct val="20000"/>
                </a:spcBef>
                <a:buClr>
                  <a:schemeClr val="tx2"/>
                </a:buClr>
                <a:buSzPct val="90000"/>
                <a:defRPr sz="6000">
                  <a:solidFill>
                    <a:srgbClr val="C00000"/>
                  </a:solidFill>
                  <a:latin typeface="華康宗楷體 Std W7" pitchFamily="66" charset="-120"/>
                  <a:ea typeface="華康宗楷體 Std W7" pitchFamily="66" charset="-120"/>
                </a:defRPr>
              </a:lvl1pPr>
            </a:lstStyle>
            <a:p>
              <a:pPr algn="ctr"/>
              <a:r>
                <a:rPr lang="zh-TW" altLang="zh-TW" sz="5400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趣入（一）</a:t>
              </a:r>
              <a:endParaRPr lang="en-US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  <a:p>
              <a:pPr algn="ctr"/>
              <a:r>
                <a:rPr lang="zh-TW" altLang="zh-TW" sz="4400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方法（上）學佛之程序</a:t>
              </a:r>
              <a:endParaRPr lang="en-US" altLang="zh-TW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  <a:p>
              <a:pPr algn="ctr"/>
              <a:endParaRPr lang="en-US" altLang="zh-TW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  <a:p>
              <a:pPr algn="ctr"/>
              <a:endParaRPr lang="en-US" altLang="zh-TW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</p:txBody>
        </p:sp>
        <p:sp>
          <p:nvSpPr>
            <p:cNvPr id="5" name="圓角矩形 11">
              <a:extLst>
                <a:ext uri="{FF2B5EF4-FFF2-40B4-BE49-F238E27FC236}">
                  <a16:creationId xmlns:a16="http://schemas.microsoft.com/office/drawing/2014/main" id="{F817A1A5-DC7E-C144-059D-6D7CDE58FC18}"/>
                </a:ext>
              </a:extLst>
            </p:cNvPr>
            <p:cNvSpPr/>
            <p:nvPr/>
          </p:nvSpPr>
          <p:spPr>
            <a:xfrm>
              <a:off x="6710440" y="3435766"/>
              <a:ext cx="2637239" cy="665212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rtlCol="0">
              <a:noAutofit/>
            </a:bodyPr>
            <a:lstStyle/>
            <a:p>
              <a:pPr algn="ctr">
                <a:spcBef>
                  <a:spcPct val="20000"/>
                </a:spcBef>
                <a:buClr>
                  <a:schemeClr val="tx2"/>
                </a:buClr>
                <a:buSzPct val="90000"/>
              </a:pPr>
              <a:r>
                <a:rPr lang="zh-TW" altLang="en-US" sz="44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第 </a:t>
              </a:r>
              <a:r>
                <a:rPr lang="en-US" altLang="zh-TW" sz="44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29 </a:t>
              </a:r>
              <a:r>
                <a:rPr lang="zh-TW" altLang="en-US" sz="44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堂</a:t>
              </a:r>
            </a:p>
          </p:txBody>
        </p:sp>
        <p:sp>
          <p:nvSpPr>
            <p:cNvPr id="6" name="副標題 2">
              <a:extLst>
                <a:ext uri="{FF2B5EF4-FFF2-40B4-BE49-F238E27FC236}">
                  <a16:creationId xmlns:a16="http://schemas.microsoft.com/office/drawing/2014/main" id="{22DC12B0-BF82-72F5-0D07-9D6E96166339}"/>
                </a:ext>
              </a:extLst>
            </p:cNvPr>
            <p:cNvSpPr txBox="1">
              <a:spLocks/>
            </p:cNvSpPr>
            <p:nvPr/>
          </p:nvSpPr>
          <p:spPr>
            <a:xfrm>
              <a:off x="5842834" y="2448346"/>
              <a:ext cx="4372450" cy="864096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rtlCol="0" anchor="ctr" anchorCtr="0">
              <a:noAutofit/>
            </a:bodyPr>
            <a:lstStyle>
              <a:defPPr>
                <a:defRPr lang="zh-TW"/>
              </a:defPPr>
              <a:lvl1pPr lvl="0" algn="ctr">
                <a:spcBef>
                  <a:spcPct val="20000"/>
                </a:spcBef>
                <a:buClr>
                  <a:schemeClr val="tx2"/>
                </a:buClr>
                <a:buSzPct val="90000"/>
                <a:defRPr sz="6000">
                  <a:solidFill>
                    <a:schemeClr val="tx2">
                      <a:lumMod val="75000"/>
                      <a:lumOff val="25000"/>
                    </a:schemeClr>
                  </a:solidFill>
                  <a:latin typeface="華康宗楷體 Std W7" pitchFamily="66" charset="-120"/>
                  <a:ea typeface="華康宗楷體 Std W7" pitchFamily="66" charset="-120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5400" spc="-500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性廣法師主講</a:t>
              </a:r>
              <a:endParaRPr lang="en-US" altLang="zh-TW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12FBF-3E67-F6F5-A198-0727CD66F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0C4325B-CDCE-9A08-FBDC-9E8AADB79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46" y="969860"/>
            <a:ext cx="11814317" cy="476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120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9B2F6-BD93-9D8E-5EB4-A633DE4DC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A6151FE-A9E1-AD52-5EA0-2B38A37E9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7187"/>
            <a:ext cx="12192000" cy="530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529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7F31C968-A3DD-83A6-D5B9-7BD4F7B71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31" y="474458"/>
            <a:ext cx="11377938" cy="584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E7BAD1F-D005-8442-B954-B078A047D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19" y="728285"/>
            <a:ext cx="9754961" cy="540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2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D0762AD-6886-CD70-B4B7-5CDB4E391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3105"/>
            <a:ext cx="12192000" cy="449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45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6615B20-A9BC-1F5E-F028-DA7BAB2E8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41" y="523015"/>
            <a:ext cx="11390748" cy="600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032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A3F5CEC-0677-77B7-BFF7-EEAF8E2F8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2467"/>
            <a:ext cx="12192000" cy="454211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4DF301F-58DB-D87F-2100-20692FEB5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801" y="2005853"/>
            <a:ext cx="2772162" cy="35247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4DE9E52-A5F9-F5A6-1159-52AC9022F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0539" y="4060660"/>
            <a:ext cx="1362265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892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F392BAB-C9D3-68D5-A4FB-B711C1E61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604" y="1579419"/>
            <a:ext cx="10352792" cy="348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94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BF1B4C12-2BAF-93AC-0E42-4C7292D52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1907"/>
            <a:ext cx="12192000" cy="441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82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1773C69-9FC5-606D-DB08-1FF0A4045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650" y="542522"/>
            <a:ext cx="10564699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378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2804654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>
              <a:lnSpc>
                <a:spcPts val="22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趣入（一）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方法（上）學佛之程序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92A9585D-3477-FF78-6539-F8D8FD3EF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3" y="77051"/>
            <a:ext cx="12031754" cy="639216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1573A98-4AF8-0C43-A9B4-4CC2DB59F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902" y="5715408"/>
            <a:ext cx="2257740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86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5E64ECA-3C88-042A-2ADD-EF7D76AD2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177" y="509180"/>
            <a:ext cx="9821646" cy="583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89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>
            <a:extLst>
              <a:ext uri="{FF2B5EF4-FFF2-40B4-BE49-F238E27FC236}">
                <a16:creationId xmlns:a16="http://schemas.microsoft.com/office/drawing/2014/main" id="{E4F2E514-CB89-FF27-B5B4-56A4C67B1F29}"/>
              </a:ext>
            </a:extLst>
          </p:cNvPr>
          <p:cNvGrpSpPr/>
          <p:nvPr/>
        </p:nvGrpSpPr>
        <p:grpSpPr>
          <a:xfrm>
            <a:off x="1754568" y="810491"/>
            <a:ext cx="8682865" cy="5647882"/>
            <a:chOff x="1564580" y="810491"/>
            <a:chExt cx="8682865" cy="5647882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8517FC7E-9771-BF74-6AB4-39F7DAD52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1176" y="1237944"/>
              <a:ext cx="3896269" cy="4382112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3FAC1F48-2443-EC02-1884-ABEB55F4B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4580" y="810491"/>
              <a:ext cx="3543246" cy="56478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4258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60A17BA2-1392-F144-5968-2DF8AB97C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029754"/>
              </p:ext>
            </p:extLst>
          </p:nvPr>
        </p:nvGraphicFramePr>
        <p:xfrm>
          <a:off x="1139536" y="719666"/>
          <a:ext cx="9417628" cy="518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2328">
                  <a:extLst>
                    <a:ext uri="{9D8B030D-6E8A-4147-A177-3AD203B41FA5}">
                      <a16:colId xmlns:a16="http://schemas.microsoft.com/office/drawing/2014/main" val="1762580336"/>
                    </a:ext>
                  </a:extLst>
                </a:gridCol>
                <a:gridCol w="1413163">
                  <a:extLst>
                    <a:ext uri="{9D8B030D-6E8A-4147-A177-3AD203B41FA5}">
                      <a16:colId xmlns:a16="http://schemas.microsoft.com/office/drawing/2014/main" val="1398082798"/>
                    </a:ext>
                  </a:extLst>
                </a:gridCol>
                <a:gridCol w="1298864">
                  <a:extLst>
                    <a:ext uri="{9D8B030D-6E8A-4147-A177-3AD203B41FA5}">
                      <a16:colId xmlns:a16="http://schemas.microsoft.com/office/drawing/2014/main" val="2078973687"/>
                    </a:ext>
                  </a:extLst>
                </a:gridCol>
                <a:gridCol w="1392382">
                  <a:extLst>
                    <a:ext uri="{9D8B030D-6E8A-4147-A177-3AD203B41FA5}">
                      <a16:colId xmlns:a16="http://schemas.microsoft.com/office/drawing/2014/main" val="1337889097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640695292"/>
                    </a:ext>
                  </a:extLst>
                </a:gridCol>
                <a:gridCol w="2067791">
                  <a:extLst>
                    <a:ext uri="{9D8B030D-6E8A-4147-A177-3AD203B41FA5}">
                      <a16:colId xmlns:a16="http://schemas.microsoft.com/office/drawing/2014/main" val="33398164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四預流支</a:t>
                      </a:r>
                      <a:endParaRPr lang="zh-TW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solidFill>
                            <a:schemeClr val="tx1"/>
                          </a:solidFill>
                        </a:rPr>
                        <a:t>智慧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/>
                        <a:t>天台六即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/>
                        <a:t>唯識五位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/>
                        <a:t>大乘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/>
                        <a:t>小乘</a:t>
                      </a:r>
                      <a:endParaRPr lang="zh-TW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84984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endParaRPr lang="zh-TW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無漏慧</a:t>
                      </a:r>
                      <a:endParaRPr lang="zh-TW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究竟即</a:t>
                      </a:r>
                      <a:endParaRPr lang="zh-TW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究竟位</a:t>
                      </a:r>
                      <a:endParaRPr lang="zh-TW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初地到十地 </a:t>
                      </a:r>
                      <a:endParaRPr lang="en-US" altLang="zh-TW" sz="20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菩薩</a:t>
                      </a:r>
                      <a:endParaRPr lang="zh-TW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B7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79906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TW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修習位</a:t>
                      </a:r>
                      <a:endParaRPr lang="zh-TW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3818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TW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通達位</a:t>
                      </a:r>
                      <a:endParaRPr lang="zh-TW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/>
                        <a:t>初地入心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B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982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法隨法行</a:t>
                      </a:r>
                      <a:endParaRPr lang="zh-TW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修所成慧</a:t>
                      </a:r>
                      <a:endParaRPr lang="en-US" altLang="zh-TW" sz="20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TW" alt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與禪定相應</a:t>
                      </a:r>
                      <a:r>
                        <a:rPr lang="en-US" altLang="zh-TW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TW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分證即</a:t>
                      </a:r>
                      <a:endParaRPr lang="zh-TW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加行位</a:t>
                      </a:r>
                      <a:endParaRPr lang="zh-TW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十回向位</a:t>
                      </a:r>
                      <a:endParaRPr lang="en-US" altLang="zh-TW" sz="20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初地菩薩</a:t>
                      </a:r>
                      <a:endParaRPr lang="zh-TW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初果 </a:t>
                      </a:r>
                      <a:r>
                        <a:rPr lang="en-US" altLang="zh-TW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四加行</a:t>
                      </a:r>
                      <a:r>
                        <a:rPr lang="en-US" altLang="zh-TW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algn="ctr"/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煖位 頂位 </a:t>
                      </a:r>
                      <a:endParaRPr lang="en-US" altLang="zh-TW" sz="20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忍位 世第一法</a:t>
                      </a:r>
                      <a:endParaRPr lang="zh-TW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983584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endParaRPr lang="zh-TW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相似即</a:t>
                      </a:r>
                      <a:endParaRPr lang="zh-TW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solidFill>
                            <a:srgbClr val="FF0000"/>
                          </a:solidFill>
                        </a:rPr>
                        <a:t>內</a:t>
                      </a:r>
                      <a:r>
                        <a:rPr lang="zh-TW" altLang="en-US" sz="2000" b="1" dirty="0"/>
                        <a:t>凡 加行位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B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6031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TW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觀行即</a:t>
                      </a:r>
                      <a:endParaRPr lang="zh-TW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dirty="0">
                          <a:solidFill>
                            <a:srgbClr val="FF0000"/>
                          </a:solidFill>
                        </a:rPr>
                        <a:t>外</a:t>
                      </a:r>
                      <a:r>
                        <a:rPr lang="zh-TW" altLang="en-US" sz="2000" b="1" dirty="0"/>
                        <a:t>凡 加行位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B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804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如理思維</a:t>
                      </a:r>
                      <a:endParaRPr lang="zh-TW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思所成慧</a:t>
                      </a:r>
                      <a:endParaRPr lang="zh-TW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名字即</a:t>
                      </a:r>
                      <a:endParaRPr lang="zh-TW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資糧位</a:t>
                      </a:r>
                      <a:endParaRPr lang="zh-TW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修 六度萬行</a:t>
                      </a:r>
                      <a:endParaRPr lang="en-US" altLang="zh-TW" sz="20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自利利他</a:t>
                      </a:r>
                      <a:endParaRPr lang="zh-TW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嚴持禁戒</a:t>
                      </a:r>
                      <a:endParaRPr lang="en-US" altLang="zh-TW" sz="20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完成行為的清淨</a:t>
                      </a:r>
                      <a:endParaRPr lang="zh-TW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親近善士</a:t>
                      </a:r>
                      <a:endParaRPr lang="en-US" altLang="zh-TW" sz="20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聽聞正法</a:t>
                      </a:r>
                      <a:endParaRPr lang="zh-TW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聞所成慧</a:t>
                      </a:r>
                      <a:endParaRPr lang="zh-TW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2000" b="1" dirty="0"/>
                        <a:t>凡夫位 </a:t>
                      </a:r>
                      <a:r>
                        <a:rPr lang="en-US" altLang="zh-TW" sz="2000" b="1" dirty="0"/>
                        <a:t>(</a:t>
                      </a:r>
                      <a:r>
                        <a:rPr lang="zh-TW" altLang="en-US" sz="2000" b="1" dirty="0">
                          <a:solidFill>
                            <a:srgbClr val="FF0000"/>
                          </a:solidFill>
                        </a:rPr>
                        <a:t>已</a:t>
                      </a:r>
                      <a:r>
                        <a:rPr lang="zh-TW" altLang="en-US" sz="2000" b="1" dirty="0"/>
                        <a:t>聞佛法</a:t>
                      </a:r>
                      <a:r>
                        <a:rPr lang="en-US" altLang="zh-TW" sz="2000" b="1" dirty="0"/>
                        <a:t>)</a:t>
                      </a:r>
                      <a:endParaRPr lang="zh-TW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B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075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生得慧</a:t>
                      </a:r>
                      <a:endParaRPr lang="zh-TW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理即</a:t>
                      </a:r>
                      <a:endParaRPr lang="zh-TW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dirty="0"/>
                        <a:t>凡夫位 </a:t>
                      </a:r>
                      <a:r>
                        <a:rPr lang="en-US" altLang="zh-TW" sz="2000" b="1" dirty="0"/>
                        <a:t>(</a:t>
                      </a:r>
                      <a:r>
                        <a:rPr lang="zh-TW" altLang="en-US" sz="2000" b="1" dirty="0">
                          <a:solidFill>
                            <a:srgbClr val="FF0000"/>
                          </a:solidFill>
                        </a:rPr>
                        <a:t>未</a:t>
                      </a:r>
                      <a:r>
                        <a:rPr lang="zh-TW" altLang="en-US" sz="2000" b="1" dirty="0"/>
                        <a:t>聞佛法</a:t>
                      </a:r>
                      <a:r>
                        <a:rPr lang="en-US" altLang="zh-TW" sz="2000" b="1" dirty="0"/>
                        <a:t>)</a:t>
                      </a:r>
                      <a:endParaRPr lang="zh-TW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B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49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6974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9251626-6D0A-3C5C-4224-01B64FDE4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66" y="0"/>
            <a:ext cx="9696868" cy="628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51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576DBD4-839C-002F-E56A-DA916294B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52" y="574600"/>
            <a:ext cx="11367655" cy="579663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D354586-3447-CDB5-21A0-D766B85BB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381" y="3325001"/>
            <a:ext cx="2381481" cy="30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572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515A159-0AD6-930E-4D81-EC23D285C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9244"/>
            <a:ext cx="12192000" cy="317951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8627532-8464-E497-9BFE-52B080B9A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28" y="4039852"/>
            <a:ext cx="662482" cy="35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316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4170CAE-3C9A-CDAD-3036-584809740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0258"/>
            <a:ext cx="12192000" cy="493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99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11288</TotalTime>
  <Words>262</Words>
  <Application>Microsoft Office PowerPoint</Application>
  <PresentationFormat>寬螢幕</PresentationFormat>
  <Paragraphs>66</Paragraphs>
  <Slides>21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9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587</cp:revision>
  <dcterms:created xsi:type="dcterms:W3CDTF">2023-08-17T10:12:34Z</dcterms:created>
  <dcterms:modified xsi:type="dcterms:W3CDTF">2024-02-22T11:05:42Z</dcterms:modified>
</cp:coreProperties>
</file>